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96" r:id="rId2"/>
    <p:sldId id="291" r:id="rId3"/>
    <p:sldId id="301" r:id="rId4"/>
    <p:sldId id="289" r:id="rId5"/>
    <p:sldId id="297" r:id="rId6"/>
    <p:sldId id="373" r:id="rId7"/>
    <p:sldId id="298" r:id="rId8"/>
    <p:sldId id="302" r:id="rId9"/>
    <p:sldId id="309" r:id="rId10"/>
    <p:sldId id="299" r:id="rId11"/>
    <p:sldId id="310" r:id="rId12"/>
    <p:sldId id="339" r:id="rId13"/>
    <p:sldId id="340" r:id="rId14"/>
    <p:sldId id="341" r:id="rId15"/>
    <p:sldId id="342" r:id="rId16"/>
    <p:sldId id="365" r:id="rId17"/>
    <p:sldId id="338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04" r:id="rId35"/>
    <p:sldId id="374" r:id="rId36"/>
    <p:sldId id="359" r:id="rId37"/>
    <p:sldId id="360" r:id="rId38"/>
    <p:sldId id="361" r:id="rId39"/>
    <p:sldId id="362" r:id="rId40"/>
    <p:sldId id="363" r:id="rId41"/>
    <p:sldId id="364" r:id="rId42"/>
    <p:sldId id="326" r:id="rId43"/>
    <p:sldId id="307" r:id="rId44"/>
    <p:sldId id="369" r:id="rId45"/>
    <p:sldId id="368" r:id="rId46"/>
    <p:sldId id="370" r:id="rId47"/>
    <p:sldId id="372" r:id="rId48"/>
    <p:sldId id="366" r:id="rId49"/>
    <p:sldId id="367" r:id="rId50"/>
    <p:sldId id="285" r:id="rId51"/>
    <p:sldId id="256" r:id="rId52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0840771D-E09E-4810-A2F3-570054CB8549}">
          <p14:sldIdLst>
            <p14:sldId id="296"/>
            <p14:sldId id="291"/>
          </p14:sldIdLst>
        </p14:section>
        <p14:section name="Introduction" id="{4EEE2F78-21A8-409B-A25D-514941DB3977}">
          <p14:sldIdLst>
            <p14:sldId id="301"/>
            <p14:sldId id="289"/>
            <p14:sldId id="297"/>
            <p14:sldId id="373"/>
            <p14:sldId id="298"/>
          </p14:sldIdLst>
        </p14:section>
        <p14:section name="Setup" id="{125A3ECF-E98E-43C4-8E80-4D054868E2FE}">
          <p14:sldIdLst>
            <p14:sldId id="302"/>
            <p14:sldId id="309"/>
            <p14:sldId id="299"/>
            <p14:sldId id="310"/>
            <p14:sldId id="339"/>
            <p14:sldId id="340"/>
            <p14:sldId id="341"/>
            <p14:sldId id="342"/>
          </p14:sldIdLst>
        </p14:section>
        <p14:section name="Main-Flow" id="{BEDA1A52-7CCD-42BB-9104-57161AFA476B}">
          <p14:sldIdLst>
            <p14:sldId id="365"/>
            <p14:sldId id="338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</p14:sldIdLst>
        </p14:section>
        <p14:section name="Sub-Flow" id="{BCFF1968-EE27-4B80-A222-262C2EC5792D}">
          <p14:sldIdLst>
            <p14:sldId id="304"/>
            <p14:sldId id="374"/>
            <p14:sldId id="359"/>
            <p14:sldId id="360"/>
            <p14:sldId id="361"/>
            <p14:sldId id="362"/>
            <p14:sldId id="363"/>
            <p14:sldId id="364"/>
            <p14:sldId id="326"/>
          </p14:sldIdLst>
        </p14:section>
        <p14:section name="Performance evaluation" id="{E2FC7848-03CD-4FF3-9B2C-8DEE75E90258}">
          <p14:sldIdLst>
            <p14:sldId id="307"/>
            <p14:sldId id="369"/>
            <p14:sldId id="368"/>
            <p14:sldId id="370"/>
            <p14:sldId id="372"/>
          </p14:sldIdLst>
        </p14:section>
        <p14:section name="Future work" id="{1C085E3D-F89E-498C-94AE-4F1E2D744E31}">
          <p14:sldIdLst>
            <p14:sldId id="366"/>
            <p14:sldId id="367"/>
          </p14:sldIdLst>
        </p14:section>
        <p14:section name="End" id="{36BBD481-59D0-4389-9156-93246BE412C9}">
          <p14:sldIdLst>
            <p14:sldId id="285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2853" autoAdjust="0"/>
  </p:normalViewPr>
  <p:slideViewPr>
    <p:cSldViewPr snapToGrid="0" showGuides="1">
      <p:cViewPr varScale="1">
        <p:scale>
          <a:sx n="62" d="100"/>
          <a:sy n="62" d="100"/>
        </p:scale>
        <p:origin x="1698" y="72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outlineViewPr>
    <p:cViewPr>
      <p:scale>
        <a:sx n="33" d="100"/>
        <a:sy n="33" d="100"/>
      </p:scale>
      <p:origin x="0" y="-22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9D3BBD2-794C-43E3-8362-720D61104479}" type="datetime1">
              <a:rPr lang="de-DE" smtClean="0"/>
              <a:t>27.08.2020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3A590-B97D-4BAF-9F3E-EEA7B3B9DE95}" type="datetime1">
              <a:rPr lang="de-DE" smtClean="0"/>
              <a:pPr/>
              <a:t>27.08.2020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Font typeface="Wingdings" panose="05000000000000000000" pitchFamily="2" charset="2"/>
              <a:buNone/>
            </a:pPr>
            <a:r>
              <a:rPr lang="en-US" noProof="0" dirty="0"/>
              <a:t>Welcome again</a:t>
            </a:r>
          </a:p>
          <a:p>
            <a:pPr marL="0" indent="0" rtl="0">
              <a:buFont typeface="Wingdings" panose="05000000000000000000" pitchFamily="2" charset="2"/>
              <a:buNone/>
            </a:pPr>
            <a:endParaRPr lang="en-US" noProof="0" dirty="0"/>
          </a:p>
          <a:p>
            <a:pPr marL="0" indent="0" rtl="0">
              <a:buFont typeface="Wingdings" panose="05000000000000000000" pitchFamily="2" charset="2"/>
              <a:buNone/>
            </a:pPr>
            <a:r>
              <a:rPr lang="en-US" noProof="0" dirty="0"/>
              <a:t>Happy that I today can present the work I did during my master thesis.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4697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What we have here is the initial situation:</a:t>
            </a:r>
          </a:p>
          <a:p>
            <a:pPr rtl="0"/>
            <a:endParaRPr lang="en-US" noProof="0" dirty="0"/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Two Hosts, Host 1 and Host 2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Connected to the SCION network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Both with support for MPTCP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endParaRPr lang="en-US" noProof="0" dirty="0"/>
          </a:p>
          <a:p>
            <a:pPr marL="171450" indent="-171450" rtl="0">
              <a:buFont typeface="Wingdings" panose="05000000000000000000" pitchFamily="2" charset="2"/>
              <a:buChar char="Ø"/>
            </a:pPr>
            <a:endParaRPr lang="en-US" noProof="0" dirty="0"/>
          </a:p>
          <a:p>
            <a:pPr marL="0" indent="0" rtl="0">
              <a:buFont typeface="Wingdings" panose="05000000000000000000" pitchFamily="2" charset="2"/>
              <a:buNone/>
            </a:pPr>
            <a:r>
              <a:rPr lang="en-US" noProof="0" dirty="0"/>
              <a:t>The example we want to cover is a TCP Client on Host 1 connecting to a TCP Server on Host 2.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522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Start with the setup (Shila is getting ready to mediate between MPTCP and SCION)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We start Shila on both Hosts. Note that the setup is the same on both, it is sufficient to concentrate </a:t>
            </a:r>
          </a:p>
          <a:p>
            <a:pPr rtl="0"/>
            <a:r>
              <a:rPr lang="en-US" noProof="0" dirty="0"/>
              <a:t>just on the left instance.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33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Routing Information is loaded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Contains the mapping from TCP destination address to SCION destination address.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We will later see how this is mapping is used and why it is necessary.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0778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Allocation of default ingress namespace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Creation of a single virtual interface with a default IP address.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9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Then the egress namespace is allocated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In there, the default number  of three virtual interfaces is created. This number can be chosen by the user.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The number of virtual network interfaces created corresponds later to the number of flows used for a single MPTCP connection.</a:t>
            </a:r>
          </a:p>
          <a:p>
            <a:pPr rtl="0"/>
            <a:r>
              <a:rPr lang="en-US" noProof="0" dirty="0"/>
              <a:t>So if for example just one interface is created, then we have just a simple TCP connection.</a:t>
            </a:r>
          </a:p>
          <a:p>
            <a:pPr rtl="0"/>
            <a:r>
              <a:rPr lang="en-US" noProof="0" dirty="0"/>
              <a:t>With three interfaces as we have here, we will have one Main-Flow and two Sub-Flows in the end. </a:t>
            </a:r>
          </a:p>
          <a:p>
            <a:pPr rtl="0"/>
            <a:endParaRPr lang="en-US" noProof="0" dirty="0"/>
          </a:p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56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As a last step of the setup Shila creates the Contact-Server-Endpoint listening per default on the SCION port 7654.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This endpoint servers, as we will see soon, as an initial point of contact for Shila instances running on different hosts.</a:t>
            </a:r>
          </a:p>
          <a:p>
            <a:pPr rtl="0"/>
            <a:endParaRPr lang="en-US" noProof="0" dirty="0"/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This concludes the setup part, Shila is now ready to receive and mediate traffic.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702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We will now step through the Main-Flow establishment. As I said, this is the establishment of the first of possible</a:t>
            </a:r>
          </a:p>
          <a:p>
            <a:pPr rtl="0"/>
            <a:r>
              <a:rPr lang="en-US" noProof="0" dirty="0"/>
              <a:t>multiple flows of a single MPTCP connection between two endpoints.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5948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Start of the TCP Server application in the ingress namespace of the Shila instance on Host 2.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6906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Binds to the virtual interface on, let's say, port 27041. This step is not recognized by Shila.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3575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The TCP Client instance is started in the egress namespace of the Shila instance on Host 1.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60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Let us start with an overview what I‘m going to cover in the next 30 minutes:</a:t>
            </a:r>
          </a:p>
          <a:p>
            <a:pPr rtl="0"/>
            <a:endParaRPr lang="de-DE" dirty="0"/>
          </a:p>
          <a:p>
            <a:pPr rtl="0"/>
            <a:r>
              <a:rPr lang="en-US" noProof="0" dirty="0"/>
              <a:t>Start with the Introduction, where I will cover questions like: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What are the main ingredients of my work?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What was the goal of my work?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And why do we want to reach that goal?</a:t>
            </a:r>
          </a:p>
          <a:p>
            <a:pPr marL="0" indent="0" rtl="0">
              <a:buFont typeface="Wingdings" panose="05000000000000000000" pitchFamily="2" charset="2"/>
              <a:buNone/>
            </a:pPr>
            <a:endParaRPr lang="en-US" noProof="0" dirty="0"/>
          </a:p>
          <a:p>
            <a:pPr marL="0" indent="0" rtl="0">
              <a:buFont typeface="Wingdings" panose="05000000000000000000" pitchFamily="2" charset="2"/>
              <a:buNone/>
            </a:pPr>
            <a:r>
              <a:rPr lang="en-US" noProof="0" dirty="0"/>
              <a:t>During the Introduction I will furthermore introduce you to Shila – she plays an important role in my thesis.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After the Introduction I will then explain the functionality of Shila based on an example.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After that I will present some results of the performance evaluation I did and conclude the presentation with some references to future work.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888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It binds a socket to one of the virtual interfaces.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As soon as connected a very first datagram containing the SYN is sent out by the application and intercepted by Shila.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214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Shila parses this datagram and extracts its destination address, namely 10.0.7.09. </a:t>
            </a:r>
          </a:p>
          <a:p>
            <a:pPr rtl="0"/>
            <a:r>
              <a:rPr lang="en-US" noProof="0" dirty="0"/>
              <a:t>(This is the IP address assigned to the virtual interface in ingress namespace of Host 2.)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Using the destination TCP address as a key, it extracts the destination SCION address from the Routing-Information.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For our example, this is the SCION address of Host 2.</a:t>
            </a:r>
          </a:p>
          <a:p>
            <a:pPr rtl="0"/>
            <a:endParaRPr lang="en-US" noProof="0" dirty="0"/>
          </a:p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5911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With this information at hand, it creates a so-called Contact-Client-Endpoint…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1007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This Contact-Client-Endpoint then establishes a backbone connection to the Contact-Server-Endpoint listening in the Shila instance on Host 2.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Note: The SCION destination address is known from the Routing-Information.</a:t>
            </a:r>
          </a:p>
          <a:p>
            <a:pPr rtl="0"/>
            <a:r>
              <a:rPr lang="en-US" noProof="0" dirty="0"/>
              <a:t>For the port, a default one (7654) is used.</a:t>
            </a:r>
          </a:p>
          <a:p>
            <a:pPr rtl="0"/>
            <a:endParaRPr lang="en-US" noProof="0" dirty="0"/>
          </a:p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786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Once the so-called Contact-Backbone-Connect is established, the datagram with the SYN is forwarded…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81917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6304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… to the ingress virtual interface on Host 2.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8177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Upon reception of the SYN datagram, Shila on Host 2 creates a so-called Traffic-Server-Endpoint listening on SCION port 27041.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All the necessary information, that is on what port to listen on, was exchanged as part of the creation of the Contact-Backbone-Connection. (Show M-5)</a:t>
            </a:r>
          </a:p>
          <a:p>
            <a:pPr rtl="0"/>
            <a:r>
              <a:rPr lang="en-US" noProof="0" dirty="0"/>
              <a:t>There is no need for Shila to parse the IP datagram on the receiving side.</a:t>
            </a:r>
          </a:p>
          <a:p>
            <a:pPr rtl="0"/>
            <a:endParaRPr lang="en-US" noProof="0" dirty="0"/>
          </a:p>
          <a:p>
            <a:pPr rtl="0"/>
            <a:endParaRPr lang="en-US" noProof="0" dirty="0"/>
          </a:p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614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Shila on Host 1 in the meantime  creates the Traffic-Client-Endpoint…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7361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And the so-called Traffic-Backbone-Connection is established.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8802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dirty="0"/>
              <a:t>So let’s start with the Introduction...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86749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In the meantime Shila intercepts the SYN+ACK of the TCP server application on Host 2 and routes it via the newly created Traffic-Backbone-Connection..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863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3926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..back to Shila on Host 1. There the SYN+ACK is forwarded through the respective virtual interface to the TCP client.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This concludes the establishment of the Main-Flow…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58440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..The Contact-Backbone-Connection </a:t>
            </a:r>
            <a:r>
              <a:rPr lang="en-US" dirty="0"/>
              <a:t>and the associated endpoint (Contact-Client-Endpoint) is removed, and the data can be exchanged via the Main-Flow.</a:t>
            </a:r>
          </a:p>
          <a:p>
            <a:pPr rtl="0"/>
            <a:endParaRPr lang="en-US" dirty="0"/>
          </a:p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10853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As soon as the Main-Flow is established, MPTCP starts to initiate further flows using the other available virtual interfaces in the egress namespace..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We call this flows Sub-Flow and I will now go through the steps of a Sub-Flow establishment. However, the most steps are similar to the establishment of a Main-Flow,</a:t>
            </a:r>
          </a:p>
          <a:p>
            <a:pPr rtl="0"/>
            <a:r>
              <a:rPr lang="en-US" noProof="0" dirty="0"/>
              <a:t>so I will therefore just mention the differences..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938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As I already said, a Sub-Flow is initiated by MPTCP itself and not by the application itself.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15406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The SYN for the Sub-Flow is intercepted by Shila.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To get the destination SCION address she does not need to consult the Routing-Information again.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In MPTCP, every Sub-Flow is associated with a Main-Flow. Using this association Shila figures out the destination SCION address.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48644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With the destination SCION address at hand Shila can contact its opposite instance and forward the SYN to the TCP Server application.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918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It creates a new Traffic-Client-Endpoint..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83431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and..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104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As the title of the work suggests, it has two main ingredients: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MPTCP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and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SCION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On the one hand Multipath TCP, an extension to TCP, the famous transport protocol which I’m sure you all know.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 contrast to TCP supports MPTCP  not one, but multiple paths (or flows) for a single connection.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As illustrated here in this Figure, for a single connection between client and server, it creates a separate flow for every available network interface.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On the other hand SCION: The successor of today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’s Internet 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hopefully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)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Im sure you all known this architecture too good, I therefore just to mention two important points here: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SCION implements path transparency; this is in contrast to MPTCP where the sender and the receiver have no idea about the</a:t>
            </a:r>
            <a:b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path their data takes through the network. In the illustration here this fact is illustrated with the dashed for MPTCP here, and the solid line for SCION.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The second point important for the presented work is the fact that SCION inherently provides support for multiple paths.</a:t>
            </a: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32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Creates a new Traffic-Backbone-Connection to the already existing Traffic-Server-Endpoint.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Note that there is no need to create a new Traffic-Server-Endpoint on Shila Host 2.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78327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noProof="0" dirty="0"/>
          </a:p>
          <a:p>
            <a:pPr rtl="0"/>
            <a:r>
              <a:rPr lang="en-US" noProof="0" dirty="0"/>
              <a:t>Once the Traffic-Backbone-Connection is established, the returning SYN-ACK can be forwarded through, towards the client TCP application.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5474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This concludes the establishment of the Sub-Flow.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The MPTCP connection illustrated here now consists of two flows. The mechanisms of MTPCP decided on which flow to use during the data exchange. </a:t>
            </a:r>
          </a:p>
          <a:p>
            <a:pPr rtl="0"/>
            <a:r>
              <a:rPr lang="en-US" noProof="0" dirty="0"/>
              <a:t>Although theoretically possible, Shila does not affect the selection of the flow to be used.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(Shila could for example intentionally drop packets on a certain flow..)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Of course would MPTCP initiate a third flow over the yet unused virtual interface.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Shila maintains the flows as long as there is data flowing through. The Backbone-Connections and its corresponding Endpoints are removed if</a:t>
            </a:r>
          </a:p>
          <a:p>
            <a:pPr rtl="0"/>
            <a:r>
              <a:rPr lang="en-US" noProof="0" dirty="0"/>
              <a:t>there is no more data flowing.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13125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So with an idea how Shila works, lets move on to the performance evaluation.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61076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Here, I would like to present the answers to two questions that I examined in the course of this performance analysis:</a:t>
            </a:r>
          </a:p>
          <a:p>
            <a:pPr rtl="0"/>
            <a:endParaRPr lang="en-US" dirty="0"/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firstly: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How does the performance behave in relation to the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number of paths used for a connection?</a:t>
            </a:r>
            <a:r>
              <a:rPr lang="da-DK" sz="105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</a:p>
          <a:p>
            <a:pPr rtl="0"/>
            <a:endParaRPr lang="de-DE" dirty="0"/>
          </a:p>
          <a:p>
            <a:pPr rtl="0"/>
            <a:r>
              <a:rPr lang="de-DE" dirty="0"/>
              <a:t>and </a:t>
            </a:r>
            <a:r>
              <a:rPr lang="en-US" noProof="0" dirty="0"/>
              <a:t>secondly</a:t>
            </a:r>
            <a:r>
              <a:rPr lang="de-DE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How well does Shila perform compared to QUIC over SCION?</a:t>
            </a:r>
            <a:endParaRPr lang="da-DK" sz="105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18420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To answer this questions I conducted measurements with the following setup: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As an infrastructure I used the SCIONLab with three custom ASes. I choose the attachment points for these three ASes such that I can represent</a:t>
            </a:r>
            <a:br>
              <a:rPr lang="en-US" noProof="0" dirty="0"/>
            </a:br>
            <a:r>
              <a:rPr lang="en-US" noProof="0" dirty="0"/>
              <a:t>shorter inter-European and longer overseas connections.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As a measure I recorded values for the goodput and the throughput. The measurement of goodput was done with iPerf3 as a TCP application, and</a:t>
            </a:r>
            <a:br>
              <a:rPr lang="en-US" noProof="0" dirty="0"/>
            </a:br>
            <a:r>
              <a:rPr lang="en-US" noProof="0" dirty="0"/>
              <a:t>the throughput I computed offline from the packet capturing.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I recorded the metrics for a 30s data exchange between two distinct custom ASes. Between the experiments I varied both the ASes and the number of paths used.</a:t>
            </a:r>
          </a:p>
          <a:p>
            <a:pPr rtl="0"/>
            <a:r>
              <a:rPr lang="en-US" noProof="0" dirty="0"/>
              <a:t>Every experiment I repeated 10 times and I did them in a random order.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03700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Let</a:t>
            </a:r>
            <a:r>
              <a:rPr lang="da-DK" dirty="0"/>
              <a:t>’s </a:t>
            </a:r>
            <a:r>
              <a:rPr lang="en-US" noProof="0" dirty="0"/>
              <a:t>answer</a:t>
            </a:r>
            <a:r>
              <a:rPr lang="de-DE" dirty="0"/>
              <a:t> t</a:t>
            </a:r>
            <a:r>
              <a:rPr lang="en-US" noProof="0" dirty="0"/>
              <a:t>he first question: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As we can see in this plot here: Increasing the number of paths leads to an increase in the average goodput.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This is what one would expect, nevertheless this results serves as some sort sanity</a:t>
            </a:r>
            <a:r>
              <a:rPr lang="de-DE" dirty="0"/>
              <a:t> check</a:t>
            </a:r>
          </a:p>
          <a:p>
            <a:pPr rtl="0"/>
            <a:endParaRPr lang="de-DE" dirty="0"/>
          </a:p>
          <a:p>
            <a:pPr rtl="0"/>
            <a:r>
              <a:rPr lang="en-US" noProof="0" dirty="0"/>
              <a:t>What I want to mention here is the relatively large deviation:</a:t>
            </a:r>
          </a:p>
          <a:p>
            <a:pPr rtl="0"/>
            <a:r>
              <a:rPr lang="da-DK" dirty="0"/>
              <a:t>This </a:t>
            </a:r>
            <a:r>
              <a:rPr lang="en-US" noProof="0" dirty="0"/>
              <a:t>comes from the </a:t>
            </a:r>
            <a:r>
              <a:rPr lang="de-DE" dirty="0"/>
              <a:t>different </a:t>
            </a:r>
            <a:r>
              <a:rPr lang="en-US" noProof="0" dirty="0"/>
              <a:t>performances of the connections.  Shorter</a:t>
            </a:r>
            <a:r>
              <a:rPr lang="de-DE" dirty="0"/>
              <a:t> inter-European </a:t>
            </a:r>
            <a:r>
              <a:rPr lang="en-US" noProof="0" dirty="0"/>
              <a:t>connections achieved higher values than the longer oversea connections</a:t>
            </a:r>
            <a:r>
              <a:rPr lang="de-DE" dirty="0"/>
              <a:t>. </a:t>
            </a:r>
            <a:br>
              <a:rPr lang="de-DE" dirty="0"/>
            </a:br>
            <a:r>
              <a:rPr lang="en-US" noProof="0" dirty="0"/>
              <a:t>However, the shape looked for all the same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42964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To the second question, the comparison to </a:t>
            </a:r>
            <a:r>
              <a:rPr lang="de-DE" dirty="0"/>
              <a:t>QUIC</a:t>
            </a:r>
            <a:r>
              <a:rPr lang="en-US" noProof="0" dirty="0"/>
              <a:t> over </a:t>
            </a:r>
            <a:r>
              <a:rPr lang="de-DE" dirty="0"/>
              <a:t>SCION.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Unfortunately got Shila outperformed for both measures, Goodput as well as Overhead. </a:t>
            </a:r>
          </a:p>
          <a:p>
            <a:pPr rtl="0"/>
            <a:endParaRPr lang="de-DE" dirty="0"/>
          </a:p>
          <a:p>
            <a:pPr rtl="0"/>
            <a:r>
              <a:rPr lang="en-US" noProof="0" dirty="0"/>
              <a:t>QUIC over SCION achieves a goodput that is about 2.6 times higher than the one achieved with Shila using eight paths.</a:t>
            </a:r>
            <a:r>
              <a:rPr lang="en-US" dirty="0"/>
              <a:t>  One reason, for this is that the data that </a:t>
            </a:r>
          </a:p>
          <a:p>
            <a:pPr rtl="0"/>
            <a:r>
              <a:rPr lang="en-US" dirty="0"/>
              <a:t>is sent with MPTCP over SCION makes a detour through the kernel back to the userland application Shila on both endpoints. This increases the round-time-time what </a:t>
            </a:r>
          </a:p>
          <a:p>
            <a:pPr rtl="0"/>
            <a:r>
              <a:rPr lang="en-US" dirty="0"/>
              <a:t>Itself has a negative impact on the goodput.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The verdict is also clear on the overhead: while QUIC over SCION works with an overhead of about 10%, MPTCP over SCION has an overhead of about 30%.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Of course such results do not make friends but Shila is willing to improve and develop in the future, which brings me to the last part of my presentation..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0090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noProof="0" dirty="0"/>
              <a:t>The future work.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63717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noProof="0" dirty="0"/>
              <a:t>For further work on my thesis one should consider the following points: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Conduction of revision cycles: The implementation of Shila has still in some sort prototype character. Further testing and revision cycles should</a:t>
            </a:r>
            <a:br>
              <a:rPr lang="en-US" noProof="0" dirty="0"/>
            </a:br>
            <a:r>
              <a:rPr lang="en-US" noProof="0" dirty="0"/>
              <a:t>increase not just the quality but also the performance of the implementation.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Addition of flexibility: In current state, user have to supply the mapping from TCP to SCION destination addresses upon  start-up of Shila. This is not really practicable and the goal should be</a:t>
            </a:r>
          </a:p>
          <a:p>
            <a:pPr marL="0" indent="0" rtl="0">
              <a:buNone/>
            </a:pPr>
            <a:r>
              <a:rPr lang="en-US" noProof="0" dirty="0"/>
              <a:t>to find and implement an approach which is more flexible. (One possible approach for example, which I could think of would be to provide the necessary option via IP socket options.) 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And as last point I want to quickly mention a direction which Side-by-side approach: Does not interfere with a users known working environment, facilitates the development of SCION, user can just support from the use of it.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With this I reached the end of my presentation. </a:t>
            </a:r>
            <a:r>
              <a:rPr lang="en-US" noProof="0"/>
              <a:t>Thank you.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002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noProof="0" dirty="0"/>
              <a:t>Knowning about our main ingredients, we now can talk about the goal of this work:</a:t>
            </a:r>
          </a:p>
          <a:p>
            <a:pPr rtl="0"/>
            <a:endParaRPr lang="da-DK" noProof="0" dirty="0"/>
          </a:p>
          <a:p>
            <a:pPr rtl="0"/>
            <a:r>
              <a:rPr lang="da-DK" noProof="0" dirty="0"/>
              <a:t>The main objective and cotribution of the presented work was the implementation and  the evaluation of a shim</a:t>
            </a:r>
          </a:p>
          <a:p>
            <a:pPr rtl="0"/>
            <a:r>
              <a:rPr lang="da-DK" noProof="0" dirty="0"/>
              <a:t>layer that allows the usage of MPTCP over SCION.</a:t>
            </a:r>
          </a:p>
          <a:p>
            <a:pPr rtl="0"/>
            <a:endParaRPr lang="da-DK" noProof="0" dirty="0"/>
          </a:p>
          <a:p>
            <a:pPr rtl="0"/>
            <a:r>
              <a:rPr lang="da-DK" noProof="0" dirty="0"/>
              <a:t>I gave the implementation the name Shila, short for shim layer.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83143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noProof="0" dirty="0"/>
              <a:t>This image here shows why Shila deserves her name. She is  placed right in between MPTCP and SCION, where she fulfills her mediating role between the two technlogies.</a:t>
            </a:r>
          </a:p>
          <a:p>
            <a:pPr rtl="0"/>
            <a:endParaRPr lang="da-DK" noProof="0" dirty="0"/>
          </a:p>
          <a:p>
            <a:pPr rtl="0"/>
            <a:r>
              <a:rPr lang="en-US" noProof="0" dirty="0"/>
              <a:t>Strongly simplified works the shim layer as follows: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Shila creates virtual network interfaces and monitors them. A TCP client application uses one of these virtual interfaces for connection.  </a:t>
            </a:r>
            <a:br>
              <a:rPr lang="en-US" noProof="0" dirty="0"/>
            </a:br>
            <a:r>
              <a:rPr lang="en-US" noProof="0" dirty="0"/>
              <a:t>Shila intercepts the MPTCP connection request and forwards it over the SCION network to the Shila instance at the receiving site.</a:t>
            </a:r>
            <a:br>
              <a:rPr lang="en-US" noProof="0" dirty="0"/>
            </a:br>
            <a:r>
              <a:rPr lang="en-US" noProof="0" dirty="0"/>
              <a:t>There the request is handed over back to MPTCP. From there its pushed forwarded to the TCP server application.</a:t>
            </a:r>
          </a:p>
          <a:p>
            <a:pPr rtl="0"/>
            <a:r>
              <a:rPr lang="en-US" noProof="0" dirty="0"/>
              <a:t>  </a:t>
            </a:r>
            <a:endParaRPr lang="da-DK" noProof="0" dirty="0"/>
          </a:p>
          <a:p>
            <a:pPr rtl="0"/>
            <a:r>
              <a:rPr lang="da-DK" noProof="0" dirty="0"/>
              <a:t>As I said, I will explain the functionalty in more detail soon, but before that I want quickly to talk about why one is even interested in MPTCP over SCION.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2445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noProof="0" dirty="0"/>
              <a:t>A first reason is simple but not less important.:</a:t>
            </a:r>
          </a:p>
          <a:p>
            <a:pPr marL="0" indent="0" rtl="0">
              <a:buNone/>
            </a:pPr>
            <a:r>
              <a:rPr lang="en-US" noProof="0" dirty="0"/>
              <a:t>MPTCP facilitates the promotion and development of SCION. With Shila one can use its favorite TCP application without having </a:t>
            </a:r>
          </a:p>
          <a:p>
            <a:pPr marL="0" indent="0" rtl="0">
              <a:buNone/>
            </a:pPr>
            <a:r>
              <a:rPr lang="en-US" noProof="0" dirty="0"/>
              <a:t>to change anything at its implementation. This lowers the hurdles to try out SCION..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Another reason is that applications benefit from MPTCP and the inherent support of SCION for multiple paths.</a:t>
            </a:r>
          </a:p>
          <a:p>
            <a:pPr marL="0" indent="0" rtl="0">
              <a:buNone/>
            </a:pPr>
            <a:r>
              <a:rPr lang="en-US" noProof="0" dirty="0"/>
              <a:t>A connection with MPTCP over SCION benefits from redundancy through the multiple paths, even if there is just one real interface available </a:t>
            </a:r>
          </a:p>
          <a:p>
            <a:pPr marL="0" indent="0" rtl="0">
              <a:buNone/>
            </a:pPr>
            <a:r>
              <a:rPr lang="en-US" noProof="0" dirty="0"/>
              <a:t>(at least from path redundancy, not from connection redundancy)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And as a last point I want to mention here: There is a lot of potential given through the mediating role of Shila in between. As an example:</a:t>
            </a:r>
          </a:p>
          <a:p>
            <a:pPr marL="0" indent="0" rtl="0">
              <a:buNone/>
            </a:pPr>
            <a:r>
              <a:rPr lang="en-US" noProof="0" dirty="0"/>
              <a:t>MPTCP has a special congestion control which makes sure that the MPTCP connection does not disadvantage other</a:t>
            </a:r>
          </a:p>
          <a:p>
            <a:pPr marL="0" indent="0" rtl="0">
              <a:buNone/>
            </a:pPr>
            <a:r>
              <a:rPr lang="en-US" noProof="0" dirty="0"/>
              <a:t>regular TCP connections in the network. This would be the case if multiple flows of a MPTCP connection share the same link. </a:t>
            </a:r>
          </a:p>
          <a:p>
            <a:pPr marL="0" indent="0" rtl="0">
              <a:buNone/>
            </a:pPr>
            <a:r>
              <a:rPr lang="en-US" noProof="0" dirty="0"/>
              <a:t>Since SCION is implementing path transparency, Shila knows about the paths of the individual flows of a MPTCP </a:t>
            </a:r>
          </a:p>
          <a:p>
            <a:pPr marL="0" indent="0" rtl="0">
              <a:buNone/>
            </a:pPr>
            <a:r>
              <a:rPr lang="en-US" noProof="0" dirty="0"/>
              <a:t>connection and can make sure that all this flows are distinct. Then there is no need to use a conservative congestion control, </a:t>
            </a:r>
          </a:p>
          <a:p>
            <a:pPr marL="0" indent="0" rtl="0">
              <a:buNone/>
            </a:pPr>
            <a:r>
              <a:rPr lang="en-US" noProof="0" dirty="0"/>
              <a:t>Shila can guarantee that the flows share no links.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This as one example of the potential having Shila in this mediating role in between.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3683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noProof="0" dirty="0"/>
              <a:t>So with this reasons in mind, its time to discuss the functionality of Shila.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8487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Functionality of Shila can be divided into three parts: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Setup: Shila is getting ready to mediate between MPTCP and SCION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Connection establishment:</a:t>
            </a:r>
          </a:p>
          <a:p>
            <a:pPr rtl="0"/>
            <a:r>
              <a:rPr lang="en-US" noProof="0" dirty="0"/>
              <a:t>Stage where the client of a TCP application reaches out to the server of a TCP application</a:t>
            </a:r>
          </a:p>
          <a:p>
            <a:pPr rtl="0"/>
            <a:r>
              <a:rPr lang="en-US" noProof="0" dirty="0"/>
              <a:t>It consists in the first step of a Main-Flow establishment, so the establishment of the initial connection, and then</a:t>
            </a:r>
          </a:p>
          <a:p>
            <a:pPr rtl="0"/>
            <a:r>
              <a:rPr lang="en-US" noProof="0" dirty="0"/>
              <a:t>one or multiple Sub-Flow establishments.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Once the connection is established, Shila works in “operational mode”, rerouting the data exchanged.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I will now illustrate this three parts based on a running example..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9071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F8F7C8-1FE8-4612-AE20-CE14D1423792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304888-CC9A-48E3-9941-304FEDFD5F59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A1EAC7-F4A9-46A8-AE24-D574BA679B0F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77FF8B-4E45-4944-9A01-692006FA1E22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E9DAFE-4F75-47AE-9AFE-C565F5A4718D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EA1D9C-F3B5-4EA6-A964-C6DA07561B62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2DC483-DAB0-4461-AF9D-9990F0CCD5A8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86F139-1C4E-4AA4-B4B7-1F637CB64FC9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97F72-9574-4480-9ACA-209AA410E8DC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82860-0C9B-42C3-B3CB-875D0B913B1F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C6CBE-EA7B-4562-9193-3C60CEB588D5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3F4AA0C-C90E-4039-BB7D-61BC25101A35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27" y="2741199"/>
            <a:ext cx="10196946" cy="997196"/>
          </a:xfrm>
        </p:spPr>
        <p:txBody>
          <a:bodyPr wrap="square" lIns="0" tIns="0" rIns="0" bIns="0" rtlCol="0" anchor="t">
            <a:spAutoFit/>
          </a:bodyPr>
          <a:lstStyle/>
          <a:p>
            <a:pPr algn="ctr" rtl="0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Implementing and Evaluating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MPTCP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on the </a:t>
            </a:r>
            <a:br>
              <a:rPr lang="en-US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SCION 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Future Internet Architecture    </a:t>
            </a:r>
          </a:p>
        </p:txBody>
      </p:sp>
      <p:sp>
        <p:nvSpPr>
          <p:cNvPr id="4" name="Raute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C820A4E-1DFD-4C65-B668-DCDCC969D8C1}"/>
              </a:ext>
            </a:extLst>
          </p:cNvPr>
          <p:cNvSpPr txBox="1">
            <a:spLocks/>
          </p:cNvSpPr>
          <p:nvPr/>
        </p:nvSpPr>
        <p:spPr>
          <a:xfrm>
            <a:off x="3879273" y="4480472"/>
            <a:ext cx="4433454" cy="14126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Presentation master thesis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Michael A. Flückiger</a:t>
            </a:r>
          </a:p>
          <a:p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August 28, 2020</a:t>
            </a:r>
          </a:p>
        </p:txBody>
      </p:sp>
    </p:spTree>
    <p:extLst>
      <p:ext uri="{BB962C8B-B14F-4D97-AF65-F5344CB8AC3E}">
        <p14:creationId xmlns:p14="http://schemas.microsoft.com/office/powerpoint/2010/main" val="2196481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situation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10</a:t>
            </a:fld>
            <a:endParaRPr lang="de-DE" noProof="0" dirty="0"/>
          </a:p>
        </p:txBody>
      </p:sp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B33C1F9-BBD9-4DD8-8F00-F1CF43D86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84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11</a:t>
            </a:fld>
            <a:endParaRPr lang="de-DE" noProof="0" dirty="0"/>
          </a:p>
        </p:txBody>
      </p:sp>
      <p:pic>
        <p:nvPicPr>
          <p:cNvPr id="7" name="Grafik 6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EEBB04EF-6C53-4FB6-BD0F-C6D051AFD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5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5A8EF2E-4B44-46F4-8E3F-6F7BED391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77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13</a:t>
            </a:fld>
            <a:endParaRPr lang="de-DE" noProof="0" dirty="0"/>
          </a:p>
        </p:txBody>
      </p:sp>
      <p:pic>
        <p:nvPicPr>
          <p:cNvPr id="5" name="Grafik 4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46767091-134F-4873-A95E-C7D109474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56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14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ADD198A-0FD0-4D15-B290-66474B60A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9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15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941368C-90B3-4609-BA84-BE75E805B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97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16</a:t>
            </a:fld>
            <a:endParaRPr lang="de-DE" noProof="0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999BA16-80FC-4B71-AEE3-322DA410E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8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17</a:t>
            </a:fld>
            <a:endParaRPr lang="de-DE" noProof="0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F60FEC9-3724-4B9E-9082-1DFE41E40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7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18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CDAE855-B0D6-461E-953E-811246EFD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25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19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AFAC4A-5BBA-4139-A830-0254A7ABC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87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8602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20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2AEF13E-6A02-4D25-BBB0-E67938529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52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21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CFC3449-CEAD-458E-BE16-4DCBDFC39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91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36F5697-7761-4AEB-92E5-87B35FD49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67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23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9198A09-46CB-4053-9116-B7CB584F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0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24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FC8FE5-80CF-47C1-BD8F-931F878BB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27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25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866AC5-7A13-463A-AD9B-7515F0414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79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26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AC9BB3-37AB-4A38-B655-9666F5166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53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27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521313-AA08-4EF1-91AD-83A45DA10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56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28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83A6A2-BA46-4D20-A54D-F669A3D9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69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29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ED2EBD-C4F7-4BA2-8FF5-BFEB98FF7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2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Introduction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64360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30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444CA8-4574-4C6B-BFD4-77D26478B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63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31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34E6EA-C80C-40B5-A102-54244B341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7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32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87D2C2-E092-4B6B-A460-9683C4EAC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11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33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CC1D0D5-416F-427F-AB5E-8B4490532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46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34</a:t>
            </a:fld>
            <a:endParaRPr lang="de-DE" noProof="0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0DFDADE-188B-4619-BD1C-42316ABD0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35</a:t>
            </a:fld>
            <a:endParaRPr lang="de-DE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190C93-8F16-4F8D-8FB2-B3F4CF29D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55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36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C8DACF-DAD5-4166-AF60-D9041B32E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9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37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1042AA-FBF1-472C-B62C-58DF8F975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31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38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D1F992-F2AF-4B54-A149-E2708AADF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73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39</a:t>
            </a:fld>
            <a:endParaRPr lang="de-DE" noProof="0" dirty="0"/>
          </a:p>
        </p:txBody>
      </p:sp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E1C5176-E5B5-41AD-AC06-B1EC47E5B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31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Ingredients?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C34A747-4907-4C2B-9B65-BFDBDA4FDCAD}"/>
              </a:ext>
            </a:extLst>
          </p:cNvPr>
          <p:cNvGrpSpPr/>
          <p:nvPr/>
        </p:nvGrpSpPr>
        <p:grpSpPr>
          <a:xfrm>
            <a:off x="881270" y="1461900"/>
            <a:ext cx="7224505" cy="4550037"/>
            <a:chOff x="881270" y="1691810"/>
            <a:chExt cx="7224505" cy="4550037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4C3EAE2D-A758-469F-B728-F8AB5407CF8A}"/>
                </a:ext>
              </a:extLst>
            </p:cNvPr>
            <p:cNvGrpSpPr/>
            <p:nvPr/>
          </p:nvGrpSpPr>
          <p:grpSpPr>
            <a:xfrm>
              <a:off x="881270" y="1691810"/>
              <a:ext cx="4959090" cy="2080264"/>
              <a:chOff x="881271" y="1502624"/>
              <a:chExt cx="4959090" cy="2080264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7E55D39D-7FC0-4199-B519-F59A7237EB4F}"/>
                  </a:ext>
                </a:extLst>
              </p:cNvPr>
              <p:cNvSpPr/>
              <p:nvPr/>
            </p:nvSpPr>
            <p:spPr>
              <a:xfrm>
                <a:off x="881271" y="1502624"/>
                <a:ext cx="4959090" cy="9541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TCP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(Transmission Control Protocol)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Dominant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transport</a:t>
                </a: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protocol</a:t>
                </a: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 in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today</a:t>
                </a:r>
                <a:r>
                  <a:rPr lang="da-DK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’s Internet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da-DK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One path per connection</a:t>
                </a:r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2928435A-71C9-4072-9041-175B98B64988}"/>
                  </a:ext>
                </a:extLst>
              </p:cNvPr>
              <p:cNvSpPr/>
              <p:nvPr/>
            </p:nvSpPr>
            <p:spPr>
              <a:xfrm>
                <a:off x="881271" y="2628781"/>
                <a:ext cx="4959090" cy="9541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MPTCP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(Multipath TCP)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Extension to TCP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Multiple paths (flows) per connection</a:t>
                </a: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2096EF9-5546-4591-9DA4-22BA0EEFE5C1}"/>
                </a:ext>
              </a:extLst>
            </p:cNvPr>
            <p:cNvSpPr/>
            <p:nvPr/>
          </p:nvSpPr>
          <p:spPr>
            <a:xfrm>
              <a:off x="881270" y="4687575"/>
              <a:ext cx="7224505" cy="15542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12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SCION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(Scalability, Control and Isolation on </a:t>
              </a:r>
              <a:b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next-generation networks)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endParaRP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More secure network architecture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Implements path transparency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Support for multiple paths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 </a:t>
              </a:r>
            </a:p>
          </p:txBody>
        </p:sp>
      </p:grp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27C032A2-1D63-4E8C-B705-1E524A77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</a:t>
            </a:fld>
            <a:endParaRPr lang="de-DE" noProof="0" dirty="0"/>
          </a:p>
        </p:txBody>
      </p:sp>
      <p:pic>
        <p:nvPicPr>
          <p:cNvPr id="21" name="Grafik 20" descr="Ein Bild, das Uhr enthält.&#10;&#10;Automatisch generierte Beschreibung">
            <a:extLst>
              <a:ext uri="{FF2B5EF4-FFF2-40B4-BE49-F238E27FC236}">
                <a16:creationId xmlns:a16="http://schemas.microsoft.com/office/drawing/2014/main" id="{41D3DD85-21ED-46CF-BE4B-A2D632C38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0" y="1761805"/>
            <a:ext cx="5815805" cy="15408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D4FBE38-4FFC-4E35-8A91-3D05250E3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0" y="4354582"/>
            <a:ext cx="5840995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93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40</a:t>
            </a:fld>
            <a:endParaRPr lang="de-DE" noProof="0" dirty="0"/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56F3FAD-68B4-4F01-8588-087A8807C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07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41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739E39-1ED8-40A5-9C32-ECF69827B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99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Exchange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15A8283-4580-438D-BF17-CECD8C247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96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07328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Questions of interest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44</a:t>
            </a:fld>
            <a:endParaRPr lang="de-DE" noProof="0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64FF721-7188-400E-800A-75C35C35AEFE}"/>
              </a:ext>
            </a:extLst>
          </p:cNvPr>
          <p:cNvGrpSpPr/>
          <p:nvPr/>
        </p:nvGrpSpPr>
        <p:grpSpPr>
          <a:xfrm>
            <a:off x="1240116" y="2504100"/>
            <a:ext cx="8474621" cy="1849800"/>
            <a:chOff x="1278978" y="2229155"/>
            <a:chExt cx="8474621" cy="184980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A162BCE6-C148-4F12-B9B7-5C69D13971E4}"/>
                </a:ext>
              </a:extLst>
            </p:cNvPr>
            <p:cNvSpPr/>
            <p:nvPr/>
          </p:nvSpPr>
          <p:spPr>
            <a:xfrm>
              <a:off x="2142510" y="2229155"/>
              <a:ext cx="7611089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How does the performance behave in relation to the </a:t>
              </a:r>
            </a:p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number of paths used for a connection?</a:t>
              </a: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AA613E4-753B-418C-A0D4-01E09F4D0393}"/>
                </a:ext>
              </a:extLst>
            </p:cNvPr>
            <p:cNvSpPr/>
            <p:nvPr/>
          </p:nvSpPr>
          <p:spPr>
            <a:xfrm>
              <a:off x="2142510" y="3655067"/>
              <a:ext cx="761108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How well does Shila perform compared to QUIC over SCION?</a:t>
              </a:r>
              <a:endPara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endParaRP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C40C8EB-D614-42D1-AA87-72B399F81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78978" y="3538955"/>
              <a:ext cx="540000" cy="5400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8A3AEA3-C4E3-41EB-8A9C-F73509DA7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454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45</a:t>
            </a:fld>
            <a:endParaRPr lang="de-DE" noProof="0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04DE24F-13DE-4352-951E-5BEACF804526}"/>
              </a:ext>
            </a:extLst>
          </p:cNvPr>
          <p:cNvGrpSpPr/>
          <p:nvPr/>
        </p:nvGrpSpPr>
        <p:grpSpPr>
          <a:xfrm>
            <a:off x="1289488" y="1486882"/>
            <a:ext cx="8474622" cy="3971304"/>
            <a:chOff x="1278977" y="2229155"/>
            <a:chExt cx="8474622" cy="397130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688955B-BA68-424F-83B9-EB42D3336F8F}"/>
                </a:ext>
              </a:extLst>
            </p:cNvPr>
            <p:cNvSpPr/>
            <p:nvPr/>
          </p:nvSpPr>
          <p:spPr>
            <a:xfrm>
              <a:off x="2142510" y="2229155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Infrastructure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Three custom ASes within the SCIONLab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Shorter inter-European and longer overseas connection 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3D45004-5E06-406C-8EA2-8AADCC174614}"/>
                </a:ext>
              </a:extLst>
            </p:cNvPr>
            <p:cNvSpPr/>
            <p:nvPr/>
          </p:nvSpPr>
          <p:spPr>
            <a:xfrm>
              <a:off x="2142509" y="3540626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Measure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Goodput with iPerf3 as TCP application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Throughput computed offline from packet capture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8ADA4E9-0AF4-441A-9C70-3CE585D268CA}"/>
                </a:ext>
              </a:extLst>
            </p:cNvPr>
            <p:cNvSpPr/>
            <p:nvPr/>
          </p:nvSpPr>
          <p:spPr>
            <a:xfrm>
              <a:off x="2142509" y="4923186"/>
              <a:ext cx="7611089" cy="1277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Methodology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Data exchange for 30s between dinstinct ASes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Variation in the number of paths used (1,2,4,6,8)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10 repetitions per fixed set of parameters, random order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D00EC28-2D42-45B5-BB90-6265A8F85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7" y="3747679"/>
              <a:ext cx="540000" cy="5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33B6148-25F8-412E-95C3-28291C36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7" y="5220732"/>
              <a:ext cx="540000" cy="54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726DDBC-73D7-48EF-A40C-E95722C7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5649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46</a:t>
            </a:fld>
            <a:endParaRPr lang="de-DE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162BCE6-C148-4F12-B9B7-5C69D13971E4}"/>
              </a:ext>
            </a:extLst>
          </p:cNvPr>
          <p:cNvSpPr/>
          <p:nvPr/>
        </p:nvSpPr>
        <p:spPr>
          <a:xfrm>
            <a:off x="6721507" y="2836530"/>
            <a:ext cx="4931153" cy="1184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How does the performance behave in relation to the 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number of paths used for a connection?</a:t>
            </a: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endParaRPr lang="da-DK" sz="20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da-DK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An increase in the number of paths leads to an increase of the average goodput.</a:t>
            </a:r>
          </a:p>
        </p:txBody>
      </p: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FDD1E90-2F69-4C2A-AD83-3940AE6F4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87" y="1788384"/>
            <a:ext cx="5330963" cy="39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01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47</a:t>
            </a:fld>
            <a:endParaRPr lang="de-DE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162BCE6-C148-4F12-B9B7-5C69D13971E4}"/>
              </a:ext>
            </a:extLst>
          </p:cNvPr>
          <p:cNvSpPr/>
          <p:nvPr/>
        </p:nvSpPr>
        <p:spPr>
          <a:xfrm>
            <a:off x="3234915" y="4579483"/>
            <a:ext cx="6439084" cy="93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How well does Shila perform compared to QUIC over SCION?</a:t>
            </a: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da-DK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Shila gets outperformed by QUIC over SCION with respect to goodput as well as overhead.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2A42AA79-C399-41C6-BB98-D31CCB91D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535216"/>
              </p:ext>
            </p:extLst>
          </p:nvPr>
        </p:nvGraphicFramePr>
        <p:xfrm>
          <a:off x="3255619" y="1986731"/>
          <a:ext cx="5682592" cy="14833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00689">
                  <a:extLst>
                    <a:ext uri="{9D8B030D-6E8A-4147-A177-3AD203B41FA5}">
                      <a16:colId xmlns:a16="http://schemas.microsoft.com/office/drawing/2014/main" val="1576727876"/>
                    </a:ext>
                  </a:extLst>
                </a:gridCol>
                <a:gridCol w="1019504">
                  <a:extLst>
                    <a:ext uri="{9D8B030D-6E8A-4147-A177-3AD203B41FA5}">
                      <a16:colId xmlns:a16="http://schemas.microsoft.com/office/drawing/2014/main" val="458705554"/>
                    </a:ext>
                  </a:extLst>
                </a:gridCol>
                <a:gridCol w="1240220">
                  <a:extLst>
                    <a:ext uri="{9D8B030D-6E8A-4147-A177-3AD203B41FA5}">
                      <a16:colId xmlns:a16="http://schemas.microsoft.com/office/drawing/2014/main" val="574408110"/>
                    </a:ext>
                  </a:extLst>
                </a:gridCol>
                <a:gridCol w="1234247">
                  <a:extLst>
                    <a:ext uri="{9D8B030D-6E8A-4147-A177-3AD203B41FA5}">
                      <a16:colId xmlns:a16="http://schemas.microsoft.com/office/drawing/2014/main" val="613206242"/>
                    </a:ext>
                  </a:extLst>
                </a:gridCol>
                <a:gridCol w="1487932">
                  <a:extLst>
                    <a:ext uri="{9D8B030D-6E8A-4147-A177-3AD203B41FA5}">
                      <a16:colId xmlns:a16="http://schemas.microsoft.com/office/drawing/2014/main" val="51289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Paths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25400" cmpd="sng"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Shila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QUIC over SCION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762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Goodput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Throughput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Goodput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Throughput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98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10.75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3.28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17.45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5.91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33.31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3.28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36.82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3.62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467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12.74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5.53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19.37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8.36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01201"/>
                  </a:ext>
                </a:extLst>
              </a:tr>
            </a:tbl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1ABB43E4-E651-4AF1-A7F3-9D758FF90C31}"/>
              </a:ext>
            </a:extLst>
          </p:cNvPr>
          <p:cNvSpPr/>
          <p:nvPr/>
        </p:nvSpPr>
        <p:spPr>
          <a:xfrm>
            <a:off x="8306840" y="3552273"/>
            <a:ext cx="63137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da-DK" sz="15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MBits/s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8E39F4E-AC3B-4E34-8797-319983DFD271}"/>
              </a:ext>
            </a:extLst>
          </p:cNvPr>
          <p:cNvGrpSpPr/>
          <p:nvPr/>
        </p:nvGrpSpPr>
        <p:grpSpPr>
          <a:xfrm>
            <a:off x="4019550" y="2776262"/>
            <a:ext cx="2679700" cy="965074"/>
            <a:chOff x="4019550" y="2776262"/>
            <a:chExt cx="2679700" cy="965074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C1EA35C-61F3-49F3-98A5-BD80625AB6B7}"/>
                </a:ext>
              </a:extLst>
            </p:cNvPr>
            <p:cNvSpPr/>
            <p:nvPr/>
          </p:nvSpPr>
          <p:spPr>
            <a:xfrm>
              <a:off x="4019550" y="3157262"/>
              <a:ext cx="419100" cy="241300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421862628">
                    <a:custGeom>
                      <a:avLst/>
                      <a:gdLst>
                        <a:gd name="connsiteX0" fmla="*/ 0 w 419100"/>
                        <a:gd name="connsiteY0" fmla="*/ 0 h 241300"/>
                        <a:gd name="connsiteX1" fmla="*/ 419100 w 419100"/>
                        <a:gd name="connsiteY1" fmla="*/ 0 h 241300"/>
                        <a:gd name="connsiteX2" fmla="*/ 419100 w 419100"/>
                        <a:gd name="connsiteY2" fmla="*/ 241300 h 241300"/>
                        <a:gd name="connsiteX3" fmla="*/ 0 w 419100"/>
                        <a:gd name="connsiteY3" fmla="*/ 241300 h 241300"/>
                        <a:gd name="connsiteX4" fmla="*/ 0 w 419100"/>
                        <a:gd name="connsiteY4" fmla="*/ 0 h 241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9100" h="241300" extrusionOk="0">
                          <a:moveTo>
                            <a:pt x="0" y="0"/>
                          </a:moveTo>
                          <a:cubicBezTo>
                            <a:pt x="128928" y="-30154"/>
                            <a:pt x="281664" y="44531"/>
                            <a:pt x="419100" y="0"/>
                          </a:cubicBezTo>
                          <a:cubicBezTo>
                            <a:pt x="446629" y="77241"/>
                            <a:pt x="402651" y="157977"/>
                            <a:pt x="419100" y="241300"/>
                          </a:cubicBezTo>
                          <a:cubicBezTo>
                            <a:pt x="228955" y="283537"/>
                            <a:pt x="191381" y="197995"/>
                            <a:pt x="0" y="241300"/>
                          </a:cubicBezTo>
                          <a:cubicBezTo>
                            <a:pt x="-21579" y="132281"/>
                            <a:pt x="6514" y="9361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0AA123C9-6012-436C-930E-79DE3F4A2303}"/>
                </a:ext>
              </a:extLst>
            </p:cNvPr>
            <p:cNvSpPr/>
            <p:nvPr/>
          </p:nvSpPr>
          <p:spPr>
            <a:xfrm>
              <a:off x="6280150" y="2776262"/>
              <a:ext cx="419100" cy="241300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421862628">
                    <a:custGeom>
                      <a:avLst/>
                      <a:gdLst>
                        <a:gd name="connsiteX0" fmla="*/ 0 w 419100"/>
                        <a:gd name="connsiteY0" fmla="*/ 0 h 241300"/>
                        <a:gd name="connsiteX1" fmla="*/ 419100 w 419100"/>
                        <a:gd name="connsiteY1" fmla="*/ 0 h 241300"/>
                        <a:gd name="connsiteX2" fmla="*/ 419100 w 419100"/>
                        <a:gd name="connsiteY2" fmla="*/ 241300 h 241300"/>
                        <a:gd name="connsiteX3" fmla="*/ 0 w 419100"/>
                        <a:gd name="connsiteY3" fmla="*/ 241300 h 241300"/>
                        <a:gd name="connsiteX4" fmla="*/ 0 w 419100"/>
                        <a:gd name="connsiteY4" fmla="*/ 0 h 241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9100" h="241300" extrusionOk="0">
                          <a:moveTo>
                            <a:pt x="0" y="0"/>
                          </a:moveTo>
                          <a:cubicBezTo>
                            <a:pt x="128928" y="-30154"/>
                            <a:pt x="281664" y="44531"/>
                            <a:pt x="419100" y="0"/>
                          </a:cubicBezTo>
                          <a:cubicBezTo>
                            <a:pt x="446629" y="77241"/>
                            <a:pt x="402651" y="157977"/>
                            <a:pt x="419100" y="241300"/>
                          </a:cubicBezTo>
                          <a:cubicBezTo>
                            <a:pt x="228955" y="283537"/>
                            <a:pt x="191381" y="197995"/>
                            <a:pt x="0" y="241300"/>
                          </a:cubicBezTo>
                          <a:cubicBezTo>
                            <a:pt x="-21579" y="132281"/>
                            <a:pt x="6514" y="9361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E74E121-0961-4954-B0AA-177FBB13D5E4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229100" y="3398562"/>
              <a:ext cx="0" cy="342773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EA16148-D0D7-4AAA-8856-D4B70190029A}"/>
                </a:ext>
              </a:extLst>
            </p:cNvPr>
            <p:cNvCxnSpPr>
              <a:cxnSpLocks/>
            </p:cNvCxnSpPr>
            <p:nvPr/>
          </p:nvCxnSpPr>
          <p:spPr>
            <a:xfrm>
              <a:off x="4229100" y="3741335"/>
              <a:ext cx="2260600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6EA4698A-26A9-421B-B99F-13F75B445B3B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6489700" y="3017562"/>
              <a:ext cx="0" cy="723774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FBB7D575-5695-4514-9D5F-8144AEDF682D}"/>
                  </a:ext>
                </a:extLst>
              </p:cNvPr>
              <p:cNvSpPr/>
              <p:nvPr/>
            </p:nvSpPr>
            <p:spPr>
              <a:xfrm>
                <a:off x="5043714" y="3793955"/>
                <a:ext cx="830036" cy="2308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≈</m:t>
                      </m:r>
                      <m:r>
                        <a:rPr lang="da-DK" sz="15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2.6</m:t>
                      </m:r>
                      <m:r>
                        <a:rPr lang="da-DK" sz="15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×</m:t>
                      </m:r>
                    </m:oMath>
                  </m:oMathPara>
                </a14:m>
                <a:endParaRPr lang="da-DK" sz="1500" b="1" dirty="0">
                  <a:solidFill>
                    <a:schemeClr val="accent1">
                      <a:lumMod val="50000"/>
                    </a:schemeClr>
                  </a:solidFill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FBB7D575-5695-4514-9D5F-8144AEDF6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714" y="3793955"/>
                <a:ext cx="830036" cy="23083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337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Future work</a:t>
            </a:r>
            <a:endParaRPr lang="de-DE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51064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Future work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  <a:r>
              <a:rPr lang="da-DK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next? 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7C8600-11AD-4813-9D28-1BEE2475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49</a:t>
            </a:fld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DDE9265-C3B4-4ECF-B064-6BC149EE90F7}"/>
              </a:ext>
            </a:extLst>
          </p:cNvPr>
          <p:cNvSpPr/>
          <p:nvPr/>
        </p:nvSpPr>
        <p:spPr>
          <a:xfrm>
            <a:off x="7516587" y="1804150"/>
            <a:ext cx="3340607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Side-by-side approach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Main-flow over conventional Internet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Sub-flow(s) over SCION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FA3CB0E-2F37-481B-A3B5-64C7991A362E}"/>
              </a:ext>
            </a:extLst>
          </p:cNvPr>
          <p:cNvGrpSpPr/>
          <p:nvPr/>
        </p:nvGrpSpPr>
        <p:grpSpPr>
          <a:xfrm>
            <a:off x="827036" y="3665562"/>
            <a:ext cx="4774984" cy="1446550"/>
            <a:chOff x="911116" y="3132205"/>
            <a:chExt cx="4774984" cy="144655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4C2C7FA-9B3F-4D7C-98C8-3E93D0A01EF2}"/>
                </a:ext>
              </a:extLst>
            </p:cNvPr>
            <p:cNvSpPr/>
            <p:nvPr/>
          </p:nvSpPr>
          <p:spPr>
            <a:xfrm>
              <a:off x="1764138" y="3132205"/>
              <a:ext cx="3921962" cy="14465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Addition of flexibility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Provide mapping betwenn TCP and </a:t>
              </a:r>
              <a:b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SCION destination address upon </a:t>
              </a:r>
              <a:b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connection establishment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Remove need for namespaces  </a:t>
              </a: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9B8C7BA-4421-42EB-81B8-64A93DA24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116" y="346236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D69833D8-5D30-4311-B568-E0DC7B7094E5}"/>
              </a:ext>
            </a:extLst>
          </p:cNvPr>
          <p:cNvGrpSpPr/>
          <p:nvPr/>
        </p:nvGrpSpPr>
        <p:grpSpPr>
          <a:xfrm>
            <a:off x="827036" y="1804151"/>
            <a:ext cx="4270484" cy="954107"/>
            <a:chOff x="911116" y="1804151"/>
            <a:chExt cx="4270484" cy="95410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EE899E6-37D8-40B2-A6B5-5C7C9859509D}"/>
                </a:ext>
              </a:extLst>
            </p:cNvPr>
            <p:cNvSpPr/>
            <p:nvPr/>
          </p:nvSpPr>
          <p:spPr>
            <a:xfrm>
              <a:off x="1764135" y="1804151"/>
              <a:ext cx="3417465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Conduction of revision cycles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Improve implementation of Shila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Further testing 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F8DD6B0-DD08-4CB1-A5A2-7FBBBAD71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116" y="2011203"/>
              <a:ext cx="540000" cy="540000"/>
            </a:xfrm>
            <a:prstGeom prst="rect">
              <a:avLst/>
            </a:prstGeom>
          </p:spPr>
        </p:pic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4E372F01-4809-4BF8-B245-83D839B95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83" y="3175572"/>
            <a:ext cx="4681841" cy="218030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9F320661-E749-4072-B874-738C7575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69" y="201120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418E49-9336-444A-8AFF-A99017F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5</a:t>
            </a:fld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ECF6048-B024-4917-8EBA-3F4076AF56C6}"/>
              </a:ext>
            </a:extLst>
          </p:cNvPr>
          <p:cNvSpPr/>
          <p:nvPr/>
        </p:nvSpPr>
        <p:spPr>
          <a:xfrm>
            <a:off x="881270" y="1610932"/>
            <a:ext cx="10060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 objective and contribution of the presented work: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Implementation (and evaluation) of a shim layer that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allows the usage of MPTCP over SCION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4F965D-8019-4172-9F78-2AF1C7C0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3879175"/>
            <a:ext cx="10962970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1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Raute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3" name="Raute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en-US" sz="7200" b="1" dirty="0">
                <a:solidFill>
                  <a:schemeClr val="bg1"/>
                </a:solidFill>
              </a:rPr>
              <a:t>Thank</a:t>
            </a:r>
            <a:r>
              <a:rPr lang="de-DE" sz="7200" b="1" dirty="0">
                <a:solidFill>
                  <a:schemeClr val="bg1"/>
                </a:solidFill>
              </a:rPr>
              <a:t> </a:t>
            </a:r>
            <a:r>
              <a:rPr lang="en-US" sz="7200" b="1" dirty="0">
                <a:solidFill>
                  <a:schemeClr val="bg1"/>
                </a:solidFill>
              </a:rPr>
              <a:t>you</a:t>
            </a:r>
            <a:r>
              <a:rPr lang="de-DE" sz="7200" b="1" dirty="0">
                <a:solidFill>
                  <a:schemeClr val="bg1"/>
                </a:solidFill>
              </a:rPr>
              <a:t>.</a:t>
            </a:r>
            <a:endParaRPr lang="de-DE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00181"/>
            <a:ext cx="9144000" cy="886397"/>
          </a:xfrm>
        </p:spPr>
        <p:txBody>
          <a:bodyPr lIns="0" tIns="0" rIns="0" bIns="0" rtlCol="0" anchor="t">
            <a:spAutoFit/>
          </a:bodyPr>
          <a:lstStyle/>
          <a:p>
            <a:pPr algn="l" rtl="0"/>
            <a:r>
              <a:rPr lang="de-DE" sz="3400" b="1" dirty="0">
                <a:solidFill>
                  <a:schemeClr val="bg1"/>
                </a:solidFill>
              </a:rPr>
              <a:t>Shila</a:t>
            </a:r>
            <a:r>
              <a:rPr lang="de-DE" sz="3600" b="1" dirty="0">
                <a:solidFill>
                  <a:schemeClr val="bg1"/>
                </a:solidFill>
              </a:rPr>
              <a:t>    </a:t>
            </a:r>
            <a:r>
              <a:rPr lang="en-US" sz="2800" dirty="0">
                <a:solidFill>
                  <a:schemeClr val="bg1"/>
                </a:solidFill>
              </a:rPr>
              <a:t>as</a:t>
            </a:r>
            <a:r>
              <a:rPr lang="de-DE" sz="2800" dirty="0">
                <a:solidFill>
                  <a:schemeClr val="bg1"/>
                </a:solidFill>
              </a:rPr>
              <a:t> a </a:t>
            </a:r>
            <a:r>
              <a:rPr lang="en-US" sz="2800" dirty="0">
                <a:solidFill>
                  <a:schemeClr val="bg1"/>
                </a:solidFill>
              </a:rPr>
              <a:t>girls</a:t>
            </a:r>
            <a:r>
              <a:rPr lang="da-DK" sz="2800" dirty="0">
                <a:solidFill>
                  <a:schemeClr val="bg1"/>
                </a:solidFill>
              </a:rPr>
              <a:t>’ name means ”blind”. Shila is</a:t>
            </a:r>
            <a:br>
              <a:rPr lang="da-DK" sz="2800" dirty="0">
                <a:solidFill>
                  <a:schemeClr val="bg1"/>
                </a:solidFill>
              </a:rPr>
            </a:br>
            <a:r>
              <a:rPr lang="da-DK" sz="2800" dirty="0">
                <a:solidFill>
                  <a:schemeClr val="bg1"/>
                </a:solidFill>
              </a:rPr>
              <a:t>a varian form of Sheila </a:t>
            </a:r>
            <a:r>
              <a:rPr lang="de-DE" sz="2800" dirty="0">
                <a:solidFill>
                  <a:schemeClr val="bg1"/>
                </a:solidFill>
              </a:rPr>
              <a:t> (</a:t>
            </a:r>
            <a:r>
              <a:rPr lang="en-US" sz="2800" dirty="0">
                <a:solidFill>
                  <a:schemeClr val="bg1"/>
                </a:solidFill>
              </a:rPr>
              <a:t>Irish</a:t>
            </a:r>
            <a:r>
              <a:rPr lang="de-DE" sz="2800" dirty="0">
                <a:solidFill>
                  <a:schemeClr val="bg1"/>
                </a:solidFill>
              </a:rPr>
              <a:t>, </a:t>
            </a:r>
            <a:r>
              <a:rPr lang="en-GB" sz="2800" dirty="0">
                <a:solidFill>
                  <a:schemeClr val="bg1"/>
                </a:solidFill>
              </a:rPr>
              <a:t>Gaelic</a:t>
            </a:r>
            <a:r>
              <a:rPr lang="de-DE" sz="2800" dirty="0">
                <a:solidFill>
                  <a:schemeClr val="bg1"/>
                </a:solidFill>
              </a:rPr>
              <a:t>): </a:t>
            </a:r>
            <a:r>
              <a:rPr lang="en-US" sz="2800" dirty="0">
                <a:solidFill>
                  <a:schemeClr val="bg1"/>
                </a:solidFill>
              </a:rPr>
              <a:t>version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of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Sile</a:t>
            </a:r>
            <a:r>
              <a:rPr lang="de-DE" sz="2800" dirty="0">
                <a:solidFill>
                  <a:schemeClr val="bg1"/>
                </a:solidFill>
              </a:rPr>
              <a:t>.</a:t>
            </a:r>
            <a:endParaRPr lang="de-DE" sz="3000" dirty="0">
              <a:solidFill>
                <a:schemeClr val="accent4"/>
              </a:solidFill>
            </a:endParaRPr>
          </a:p>
        </p:txBody>
      </p:sp>
      <p:sp>
        <p:nvSpPr>
          <p:cNvPr id="4" name="Raute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D568DE5-0B0D-4A14-BA8C-00C7792A3E06}"/>
              </a:ext>
            </a:extLst>
          </p:cNvPr>
          <p:cNvSpPr/>
          <p:nvPr/>
        </p:nvSpPr>
        <p:spPr>
          <a:xfrm>
            <a:off x="1524000" y="4513410"/>
            <a:ext cx="2891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STARTS/ENDS WITH Sh-, -la</a:t>
            </a:r>
            <a:endParaRPr lang="de-CH" dirty="0"/>
          </a:p>
        </p:txBody>
      </p:sp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2EC7F4A-C724-44CB-952E-B36F19445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34" y="3661071"/>
            <a:ext cx="382308" cy="3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418E49-9336-444A-8AFF-A99017F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6</a:t>
            </a:fld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ECF6048-B024-4917-8EBA-3F4076AF56C6}"/>
              </a:ext>
            </a:extLst>
          </p:cNvPr>
          <p:cNvSpPr/>
          <p:nvPr/>
        </p:nvSpPr>
        <p:spPr>
          <a:xfrm>
            <a:off x="881270" y="1610932"/>
            <a:ext cx="10060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 objective and contribution of the presented work: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Implementation (and evaluation) of a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Sh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im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la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yer that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allows the usage of MPTCP over SCION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4F965D-8019-4172-9F78-2AF1C7C0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3879175"/>
            <a:ext cx="10962970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39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7C8600-11AD-4813-9D28-1BEE2475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7</a:t>
            </a:fld>
            <a:endParaRPr lang="de-DE" noProof="0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35A52CC4-807F-40C3-BBBE-C14F5F80F758}"/>
              </a:ext>
            </a:extLst>
          </p:cNvPr>
          <p:cNvGrpSpPr/>
          <p:nvPr/>
        </p:nvGrpSpPr>
        <p:grpSpPr>
          <a:xfrm>
            <a:off x="1289489" y="2050728"/>
            <a:ext cx="8485130" cy="2836436"/>
            <a:chOff x="1289489" y="2208380"/>
            <a:chExt cx="8485130" cy="283643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EE899E6-37D8-40B2-A6B5-5C7C9859509D}"/>
                </a:ext>
              </a:extLst>
            </p:cNvPr>
            <p:cNvSpPr/>
            <p:nvPr/>
          </p:nvSpPr>
          <p:spPr>
            <a:xfrm>
              <a:off x="2163530" y="2208380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Facilitates promotion and development of SCION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Straightforward use TCP applications over SCION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4C2C7FA-9B3F-4D7C-98C8-3E93D0A01EF2}"/>
                </a:ext>
              </a:extLst>
            </p:cNvPr>
            <p:cNvSpPr/>
            <p:nvPr/>
          </p:nvSpPr>
          <p:spPr>
            <a:xfrm>
              <a:off x="2163530" y="3311127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Benefit for endpoints with MPTCP support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Increase of redundancy thanks to multiple paths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DDE9265-C3B4-4ECF-B064-6BC149EE90F7}"/>
                </a:ext>
              </a:extLst>
            </p:cNvPr>
            <p:cNvSpPr/>
            <p:nvPr/>
          </p:nvSpPr>
          <p:spPr>
            <a:xfrm>
              <a:off x="2163529" y="4413874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Potential through mediating role of Shila in between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Shila is aware and under control of paths used through SCION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7D2F9C2-8094-47E3-BB64-6C4BB6872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489" y="3356598"/>
              <a:ext cx="540000" cy="540000"/>
            </a:xfrm>
            <a:prstGeom prst="rect">
              <a:avLst/>
            </a:prstGeom>
          </p:spPr>
        </p:pic>
      </p:grpSp>
      <p:pic>
        <p:nvPicPr>
          <p:cNvPr id="61" name="Grafik 60">
            <a:extLst>
              <a:ext uri="{FF2B5EF4-FFF2-40B4-BE49-F238E27FC236}">
                <a16:creationId xmlns:a16="http://schemas.microsoft.com/office/drawing/2014/main" id="{87EF774F-2653-4BC5-89AC-97B73469AD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89" y="2096199"/>
            <a:ext cx="540000" cy="540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1A550ACE-2DC6-4B6D-B5F9-6D84ABDC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89" y="43016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20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0113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Parts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9</a:t>
            </a:fld>
            <a:endParaRPr lang="de-DE" noProof="0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04DE24F-13DE-4352-951E-5BEACF804526}"/>
              </a:ext>
            </a:extLst>
          </p:cNvPr>
          <p:cNvGrpSpPr/>
          <p:nvPr/>
        </p:nvGrpSpPr>
        <p:grpSpPr>
          <a:xfrm>
            <a:off x="1289489" y="2046797"/>
            <a:ext cx="8474621" cy="3159601"/>
            <a:chOff x="1278978" y="2229155"/>
            <a:chExt cx="8474621" cy="315960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688955B-BA68-424F-83B9-EB42D3336F8F}"/>
                </a:ext>
              </a:extLst>
            </p:cNvPr>
            <p:cNvSpPr/>
            <p:nvPr/>
          </p:nvSpPr>
          <p:spPr>
            <a:xfrm>
              <a:off x="2142510" y="2229155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Setup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Getting Shila ready to mediate between MPTCP and SCION 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3D45004-5E06-406C-8EA2-8AADCC174614}"/>
                </a:ext>
              </a:extLst>
            </p:cNvPr>
            <p:cNvSpPr/>
            <p:nvPr/>
          </p:nvSpPr>
          <p:spPr>
            <a:xfrm>
              <a:off x="2142510" y="3331902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Connection establishment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Establish the connection between the client and server of a TCP application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Main-Flow and Sub-Flows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8ADA4E9-0AF4-441A-9C70-3CE585D268CA}"/>
                </a:ext>
              </a:extLst>
            </p:cNvPr>
            <p:cNvSpPr/>
            <p:nvPr/>
          </p:nvSpPr>
          <p:spPr>
            <a:xfrm>
              <a:off x="2142509" y="4757814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Data exchange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Operational mode once connection is up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D00EC28-2D42-45B5-BB90-6265A8F85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3538955"/>
              <a:ext cx="540000" cy="5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33B6148-25F8-412E-95C3-28291C36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666" y="4803285"/>
              <a:ext cx="540000" cy="54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726DDBC-73D7-48EF-A40C-E95722C7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89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403_TF78455520.potx" id="{9CC58D98-8D63-4413-8A90-F6134E0D6024}" vid="{7F592C43-5E71-4209-A923-444667EDB04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Projektanalyse von 24Slides</Template>
  <TotalTime>0</TotalTime>
  <Words>3578</Words>
  <Application>Microsoft Office PowerPoint</Application>
  <PresentationFormat>Breitbild</PresentationFormat>
  <Paragraphs>571</Paragraphs>
  <Slides>51</Slides>
  <Notes>51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8" baseType="lpstr">
      <vt:lpstr>Arial</vt:lpstr>
      <vt:lpstr>Calibri</vt:lpstr>
      <vt:lpstr>Cambria Math</vt:lpstr>
      <vt:lpstr>Century Gothic</vt:lpstr>
      <vt:lpstr>Segoe UI Light</vt:lpstr>
      <vt:lpstr>Wingdings</vt:lpstr>
      <vt:lpstr>Office-Design</vt:lpstr>
      <vt:lpstr>Implementing and Evaluating MPTCP on the  SCION Future Internet Architecture    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Thank you.</vt:lpstr>
      <vt:lpstr>Shila    as a girls’ name means ”blind”. Shila is a varian form of Sheila  (Irish, Gaelic): version of Sile.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2020-07-10T07:37:09Z</dcterms:created>
  <dcterms:modified xsi:type="dcterms:W3CDTF">2020-08-27T20:24:50Z</dcterms:modified>
</cp:coreProperties>
</file>